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2" autoAdjust="0"/>
    <p:restoredTop sz="94660"/>
  </p:normalViewPr>
  <p:slideViewPr>
    <p:cSldViewPr snapToGrid="0">
      <p:cViewPr varScale="1">
        <p:scale>
          <a:sx n="81" d="100"/>
          <a:sy n="81" d="100"/>
        </p:scale>
        <p:origin x="10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50D7A7E-FF71-4E61-B57E-AE9C13A43BFD}" type="datetimeFigureOut">
              <a:rPr lang="en-GB" smtClean="0"/>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D8F2E6-6629-4C0F-8B71-E89ED6B1C0B0}" type="slidenum">
              <a:rPr lang="en-GB" smtClean="0"/>
              <a:t>‹#›</a:t>
            </a:fld>
            <a:endParaRPr lang="en-GB"/>
          </a:p>
        </p:txBody>
      </p:sp>
    </p:spTree>
    <p:extLst>
      <p:ext uri="{BB962C8B-B14F-4D97-AF65-F5344CB8AC3E}">
        <p14:creationId xmlns:p14="http://schemas.microsoft.com/office/powerpoint/2010/main" val="3248198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0D7A7E-FF71-4E61-B57E-AE9C13A43BFD}" type="datetimeFigureOut">
              <a:rPr lang="en-GB" smtClean="0"/>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D8F2E6-6629-4C0F-8B71-E89ED6B1C0B0}" type="slidenum">
              <a:rPr lang="en-GB" smtClean="0"/>
              <a:t>‹#›</a:t>
            </a:fld>
            <a:endParaRPr lang="en-GB"/>
          </a:p>
        </p:txBody>
      </p:sp>
    </p:spTree>
    <p:extLst>
      <p:ext uri="{BB962C8B-B14F-4D97-AF65-F5344CB8AC3E}">
        <p14:creationId xmlns:p14="http://schemas.microsoft.com/office/powerpoint/2010/main" val="374812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0D7A7E-FF71-4E61-B57E-AE9C13A43BFD}" type="datetimeFigureOut">
              <a:rPr lang="en-GB" smtClean="0"/>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D8F2E6-6629-4C0F-8B71-E89ED6B1C0B0}" type="slidenum">
              <a:rPr lang="en-GB" smtClean="0"/>
              <a:t>‹#›</a:t>
            </a:fld>
            <a:endParaRPr lang="en-GB"/>
          </a:p>
        </p:txBody>
      </p:sp>
    </p:spTree>
    <p:extLst>
      <p:ext uri="{BB962C8B-B14F-4D97-AF65-F5344CB8AC3E}">
        <p14:creationId xmlns:p14="http://schemas.microsoft.com/office/powerpoint/2010/main" val="517586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0D7A7E-FF71-4E61-B57E-AE9C13A43BFD}" type="datetimeFigureOut">
              <a:rPr lang="en-GB" smtClean="0"/>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D8F2E6-6629-4C0F-8B71-E89ED6B1C0B0}" type="slidenum">
              <a:rPr lang="en-GB" smtClean="0"/>
              <a:t>‹#›</a:t>
            </a:fld>
            <a:endParaRPr lang="en-GB"/>
          </a:p>
        </p:txBody>
      </p:sp>
    </p:spTree>
    <p:extLst>
      <p:ext uri="{BB962C8B-B14F-4D97-AF65-F5344CB8AC3E}">
        <p14:creationId xmlns:p14="http://schemas.microsoft.com/office/powerpoint/2010/main" val="4224774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D7A7E-FF71-4E61-B57E-AE9C13A43BFD}" type="datetimeFigureOut">
              <a:rPr lang="en-GB" smtClean="0"/>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D8F2E6-6629-4C0F-8B71-E89ED6B1C0B0}" type="slidenum">
              <a:rPr lang="en-GB" smtClean="0"/>
              <a:t>‹#›</a:t>
            </a:fld>
            <a:endParaRPr lang="en-GB"/>
          </a:p>
        </p:txBody>
      </p:sp>
    </p:spTree>
    <p:extLst>
      <p:ext uri="{BB962C8B-B14F-4D97-AF65-F5344CB8AC3E}">
        <p14:creationId xmlns:p14="http://schemas.microsoft.com/office/powerpoint/2010/main" val="1821599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50D7A7E-FF71-4E61-B57E-AE9C13A43BFD}" type="datetimeFigureOut">
              <a:rPr lang="en-GB" smtClean="0"/>
              <a:t>18/11/2016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D8F2E6-6629-4C0F-8B71-E89ED6B1C0B0}" type="slidenum">
              <a:rPr lang="en-GB" smtClean="0"/>
              <a:t>‹#›</a:t>
            </a:fld>
            <a:endParaRPr lang="en-GB"/>
          </a:p>
        </p:txBody>
      </p:sp>
    </p:spTree>
    <p:extLst>
      <p:ext uri="{BB962C8B-B14F-4D97-AF65-F5344CB8AC3E}">
        <p14:creationId xmlns:p14="http://schemas.microsoft.com/office/powerpoint/2010/main" val="2704516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50D7A7E-FF71-4E61-B57E-AE9C13A43BFD}" type="datetimeFigureOut">
              <a:rPr lang="en-GB" smtClean="0"/>
              <a:t>18/11/2016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D8F2E6-6629-4C0F-8B71-E89ED6B1C0B0}" type="slidenum">
              <a:rPr lang="en-GB" smtClean="0"/>
              <a:t>‹#›</a:t>
            </a:fld>
            <a:endParaRPr lang="en-GB"/>
          </a:p>
        </p:txBody>
      </p:sp>
    </p:spTree>
    <p:extLst>
      <p:ext uri="{BB962C8B-B14F-4D97-AF65-F5344CB8AC3E}">
        <p14:creationId xmlns:p14="http://schemas.microsoft.com/office/powerpoint/2010/main" val="84049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50D7A7E-FF71-4E61-B57E-AE9C13A43BFD}" type="datetimeFigureOut">
              <a:rPr lang="en-GB" smtClean="0"/>
              <a:t>18/11/2016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D8F2E6-6629-4C0F-8B71-E89ED6B1C0B0}" type="slidenum">
              <a:rPr lang="en-GB" smtClean="0"/>
              <a:t>‹#›</a:t>
            </a:fld>
            <a:endParaRPr lang="en-GB"/>
          </a:p>
        </p:txBody>
      </p:sp>
    </p:spTree>
    <p:extLst>
      <p:ext uri="{BB962C8B-B14F-4D97-AF65-F5344CB8AC3E}">
        <p14:creationId xmlns:p14="http://schemas.microsoft.com/office/powerpoint/2010/main" val="1726297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D7A7E-FF71-4E61-B57E-AE9C13A43BFD}" type="datetimeFigureOut">
              <a:rPr lang="en-GB" smtClean="0"/>
              <a:t>18/11/2016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D8F2E6-6629-4C0F-8B71-E89ED6B1C0B0}" type="slidenum">
              <a:rPr lang="en-GB" smtClean="0"/>
              <a:t>‹#›</a:t>
            </a:fld>
            <a:endParaRPr lang="en-GB"/>
          </a:p>
        </p:txBody>
      </p:sp>
    </p:spTree>
    <p:extLst>
      <p:ext uri="{BB962C8B-B14F-4D97-AF65-F5344CB8AC3E}">
        <p14:creationId xmlns:p14="http://schemas.microsoft.com/office/powerpoint/2010/main" val="283582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D7A7E-FF71-4E61-B57E-AE9C13A43BFD}" type="datetimeFigureOut">
              <a:rPr lang="en-GB" smtClean="0"/>
              <a:t>18/11/2016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D8F2E6-6629-4C0F-8B71-E89ED6B1C0B0}" type="slidenum">
              <a:rPr lang="en-GB" smtClean="0"/>
              <a:t>‹#›</a:t>
            </a:fld>
            <a:endParaRPr lang="en-GB"/>
          </a:p>
        </p:txBody>
      </p:sp>
    </p:spTree>
    <p:extLst>
      <p:ext uri="{BB962C8B-B14F-4D97-AF65-F5344CB8AC3E}">
        <p14:creationId xmlns:p14="http://schemas.microsoft.com/office/powerpoint/2010/main" val="3274034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D7A7E-FF71-4E61-B57E-AE9C13A43BFD}" type="datetimeFigureOut">
              <a:rPr lang="en-GB" smtClean="0"/>
              <a:t>18/11/2016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D8F2E6-6629-4C0F-8B71-E89ED6B1C0B0}" type="slidenum">
              <a:rPr lang="en-GB" smtClean="0"/>
              <a:t>‹#›</a:t>
            </a:fld>
            <a:endParaRPr lang="en-GB"/>
          </a:p>
        </p:txBody>
      </p:sp>
    </p:spTree>
    <p:extLst>
      <p:ext uri="{BB962C8B-B14F-4D97-AF65-F5344CB8AC3E}">
        <p14:creationId xmlns:p14="http://schemas.microsoft.com/office/powerpoint/2010/main" val="404983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D7A7E-FF71-4E61-B57E-AE9C13A43BFD}" type="datetimeFigureOut">
              <a:rPr lang="en-GB" smtClean="0"/>
              <a:t>18/11/2016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8F2E6-6629-4C0F-8B71-E89ED6B1C0B0}" type="slidenum">
              <a:rPr lang="en-GB" smtClean="0"/>
              <a:t>‹#›</a:t>
            </a:fld>
            <a:endParaRPr lang="en-GB"/>
          </a:p>
        </p:txBody>
      </p:sp>
    </p:spTree>
    <p:extLst>
      <p:ext uri="{BB962C8B-B14F-4D97-AF65-F5344CB8AC3E}">
        <p14:creationId xmlns:p14="http://schemas.microsoft.com/office/powerpoint/2010/main" val="2274763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082972"/>
          </a:xfrm>
        </p:spPr>
        <p:txBody>
          <a:bodyPr/>
          <a:lstStyle/>
          <a:p>
            <a:pPr algn="ctr"/>
            <a:r>
              <a:rPr lang="en-GB" sz="8000" dirty="0" smtClean="0"/>
              <a:t>Performance </a:t>
            </a:r>
            <a:r>
              <a:rPr lang="en-GB" sz="8000" dirty="0" smtClean="0"/>
              <a:t>Analysis</a:t>
            </a:r>
            <a:br>
              <a:rPr lang="en-GB" sz="8000" dirty="0" smtClean="0"/>
            </a:br>
            <a:r>
              <a:rPr lang="en-GB" dirty="0" smtClean="0"/>
              <a:t/>
            </a:r>
            <a:br>
              <a:rPr lang="en-GB" dirty="0" smtClean="0"/>
            </a:br>
            <a:r>
              <a:rPr lang="en-GB" dirty="0" smtClean="0"/>
              <a:t>20 marks </a:t>
            </a:r>
            <a:r>
              <a:rPr lang="en-GB" dirty="0" smtClean="0"/>
              <a:t/>
            </a:r>
            <a:br>
              <a:rPr lang="en-GB" dirty="0" smtClean="0"/>
            </a:br>
            <a:r>
              <a:rPr lang="en-GB" dirty="0" smtClean="0"/>
              <a:t/>
            </a:r>
            <a:br>
              <a:rPr lang="en-GB" dirty="0" smtClean="0"/>
            </a:br>
            <a:r>
              <a:rPr lang="en-GB" dirty="0" smtClean="0"/>
              <a:t>Only one question on question paper.  </a:t>
            </a:r>
            <a:endParaRPr lang="en-GB" dirty="0"/>
          </a:p>
        </p:txBody>
      </p:sp>
    </p:spTree>
    <p:extLst>
      <p:ext uri="{BB962C8B-B14F-4D97-AF65-F5344CB8AC3E}">
        <p14:creationId xmlns:p14="http://schemas.microsoft.com/office/powerpoint/2010/main" val="3490511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61799"/>
          </a:xfrm>
        </p:spPr>
        <p:txBody>
          <a:bodyPr>
            <a:normAutofit fontScale="90000"/>
          </a:bodyPr>
          <a:lstStyle/>
          <a:p>
            <a:r>
              <a:rPr lang="en-GB" sz="2700" dirty="0" smtClean="0">
                <a:solidFill>
                  <a:srgbClr val="FF0000"/>
                </a:solidFill>
              </a:rPr>
              <a:t>A moment in the play which powerfully conveyed the </a:t>
            </a:r>
            <a:r>
              <a:rPr lang="en-GB" sz="2700" dirty="0" smtClean="0">
                <a:solidFill>
                  <a:srgbClr val="FF0000"/>
                </a:solidFill>
              </a:rPr>
              <a:t>theme of repression was </a:t>
            </a:r>
            <a:r>
              <a:rPr lang="en-GB" sz="2700" dirty="0" smtClean="0">
                <a:solidFill>
                  <a:srgbClr val="FF0000"/>
                </a:solidFill>
              </a:rPr>
              <a:t>when Andy confronted Mrs Wilson about the fact that St Philomena had been dropped as a Saint. </a:t>
            </a:r>
            <a:r>
              <a:rPr lang="en-GB" sz="2700" dirty="0" smtClean="0">
                <a:solidFill>
                  <a:srgbClr val="FF0000"/>
                </a:solidFill>
              </a:rPr>
              <a:t>When Andy comes home drunk because his frustration has spilled over, the </a:t>
            </a:r>
            <a:r>
              <a:rPr lang="en-GB" sz="2700" dirty="0" smtClean="0">
                <a:solidFill>
                  <a:srgbClr val="FF0000"/>
                </a:solidFill>
              </a:rPr>
              <a:t>actor uses the relationship between pitch and </a:t>
            </a:r>
            <a:r>
              <a:rPr lang="en-GB" sz="2700" dirty="0" smtClean="0">
                <a:solidFill>
                  <a:srgbClr val="FF0000"/>
                </a:solidFill>
              </a:rPr>
              <a:t>physical </a:t>
            </a:r>
            <a:r>
              <a:rPr lang="en-GB" sz="2700" dirty="0" smtClean="0">
                <a:solidFill>
                  <a:srgbClr val="FF0000"/>
                </a:solidFill>
              </a:rPr>
              <a:t>movement very well in that his </a:t>
            </a:r>
            <a:r>
              <a:rPr lang="en-GB" sz="2700" dirty="0" smtClean="0">
                <a:solidFill>
                  <a:srgbClr val="FF0000"/>
                </a:solidFill>
              </a:rPr>
              <a:t>unstable</a:t>
            </a:r>
            <a:r>
              <a:rPr lang="en-GB" sz="2700" dirty="0" smtClean="0">
                <a:solidFill>
                  <a:srgbClr val="FF0000"/>
                </a:solidFill>
              </a:rPr>
              <a:t> </a:t>
            </a:r>
            <a:r>
              <a:rPr lang="en-GB" sz="2700" dirty="0" smtClean="0">
                <a:solidFill>
                  <a:srgbClr val="FF0000"/>
                </a:solidFill>
              </a:rPr>
              <a:t>pitch, and </a:t>
            </a:r>
            <a:r>
              <a:rPr lang="en-GB" sz="2700" dirty="0" smtClean="0">
                <a:solidFill>
                  <a:srgbClr val="FF0000"/>
                </a:solidFill>
              </a:rPr>
              <a:t>unstable balance </a:t>
            </a:r>
            <a:r>
              <a:rPr lang="en-GB" sz="2700" dirty="0" smtClean="0">
                <a:solidFill>
                  <a:srgbClr val="FF0000"/>
                </a:solidFill>
              </a:rPr>
              <a:t>perfectly </a:t>
            </a:r>
            <a:r>
              <a:rPr lang="en-GB" sz="2700" dirty="0" smtClean="0">
                <a:solidFill>
                  <a:srgbClr val="FF0000"/>
                </a:solidFill>
              </a:rPr>
              <a:t>match </a:t>
            </a:r>
            <a:r>
              <a:rPr lang="en-GB" sz="2700" dirty="0" smtClean="0">
                <a:solidFill>
                  <a:srgbClr val="FF0000"/>
                </a:solidFill>
              </a:rPr>
              <a:t>the instability of his emotions at the time. </a:t>
            </a:r>
            <a:r>
              <a:rPr lang="en-GB" sz="2700" dirty="0" smtClean="0">
                <a:solidFill>
                  <a:srgbClr val="FF0000"/>
                </a:solidFill>
              </a:rPr>
              <a:t>His dethroning </a:t>
            </a:r>
            <a:r>
              <a:rPr lang="en-GB" sz="2700" dirty="0" smtClean="0">
                <a:solidFill>
                  <a:srgbClr val="FF0000"/>
                </a:solidFill>
              </a:rPr>
              <a:t>of St Philomena does not provide him with the upper hand, over Mrs Wilson, that he had hoped </a:t>
            </a:r>
            <a:r>
              <a:rPr lang="en-GB" sz="2700" dirty="0" smtClean="0">
                <a:solidFill>
                  <a:srgbClr val="FF0000"/>
                </a:solidFill>
              </a:rPr>
              <a:t>for; </a:t>
            </a:r>
            <a:r>
              <a:rPr lang="en-GB" sz="2700" dirty="0" smtClean="0">
                <a:solidFill>
                  <a:srgbClr val="FF0000"/>
                </a:solidFill>
              </a:rPr>
              <a:t>instead it spells the end of his relationship with Hanna who proclaims “ You’ll regret this day Andy Tracey.. You’ll regret it as long as you live.” </a:t>
            </a:r>
            <a:r>
              <a:rPr lang="en-GB" sz="2700" dirty="0" smtClean="0">
                <a:solidFill>
                  <a:schemeClr val="accent5"/>
                </a:solidFill>
              </a:rPr>
              <a:t>His outburst is due to the repressed living circumstances which symbolises the repression forced upon Catholics at the time, therefore contributing to the overall message of the play.  </a:t>
            </a:r>
            <a:r>
              <a:rPr lang="en-GB" sz="2700" dirty="0" smtClean="0">
                <a:solidFill>
                  <a:srgbClr val="0070C0"/>
                </a:solidFill>
              </a:rPr>
              <a:t>This inspired my sympathy towards Andy, who’s life has been destroyed by the circumstances of culture and society.  It also made me reflect on </a:t>
            </a:r>
            <a:r>
              <a:rPr lang="en-GB" sz="2700" dirty="0" smtClean="0">
                <a:solidFill>
                  <a:srgbClr val="0070C0"/>
                </a:solidFill>
              </a:rPr>
              <a:t>my</a:t>
            </a:r>
            <a:r>
              <a:rPr lang="en-GB" sz="2700" dirty="0" smtClean="0">
                <a:solidFill>
                  <a:srgbClr val="0070C0"/>
                </a:solidFill>
              </a:rPr>
              <a:t> </a:t>
            </a:r>
            <a:r>
              <a:rPr lang="en-GB" sz="2700" dirty="0" smtClean="0">
                <a:solidFill>
                  <a:srgbClr val="0070C0"/>
                </a:solidFill>
              </a:rPr>
              <a:t>own culture and society, and how repression affects my life, and this is what helped enhance my understanding of the play as a whole.  </a:t>
            </a:r>
            <a:r>
              <a:rPr lang="en-GB" dirty="0" smtClean="0">
                <a:solidFill>
                  <a:srgbClr val="0070C0"/>
                </a:solidFill>
              </a:rPr>
              <a:t/>
            </a:r>
            <a:br>
              <a:rPr lang="en-GB" dirty="0" smtClean="0">
                <a:solidFill>
                  <a:srgbClr val="0070C0"/>
                </a:solidFill>
              </a:rPr>
            </a:br>
            <a:r>
              <a:rPr lang="en-GB" sz="2700" i="1" dirty="0" smtClean="0"/>
              <a:t>(Not all of this is essential – it would take forever to write a performance analysis essay with paragraphs this long.  This example is designed to provide the different possibilities for a paragraph in response to the question at the beginning of the power point.)</a:t>
            </a:r>
            <a:endParaRPr lang="en-GB" sz="2700" i="1" dirty="0"/>
          </a:p>
        </p:txBody>
      </p:sp>
    </p:spTree>
    <p:extLst>
      <p:ext uri="{BB962C8B-B14F-4D97-AF65-F5344CB8AC3E}">
        <p14:creationId xmlns:p14="http://schemas.microsoft.com/office/powerpoint/2010/main" val="3876960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14958"/>
          </a:xfrm>
        </p:spPr>
        <p:txBody>
          <a:bodyPr/>
          <a:lstStyle/>
          <a:p>
            <a:r>
              <a:rPr lang="en-GB" dirty="0" smtClean="0"/>
              <a:t>(1 Mark) – Example of technique that relates to first part of question and analysis. </a:t>
            </a:r>
            <a:br>
              <a:rPr lang="en-GB" dirty="0" smtClean="0"/>
            </a:br>
            <a:r>
              <a:rPr lang="en-GB" dirty="0" smtClean="0"/>
              <a:t>(1 mark) –Analysis of the dramatic impact and what it achieved </a:t>
            </a:r>
            <a:r>
              <a:rPr lang="en-GB" dirty="0" smtClean="0"/>
              <a:t>for YOU</a:t>
            </a:r>
            <a:r>
              <a:rPr lang="en-GB" dirty="0" smtClean="0"/>
              <a:t>. </a:t>
            </a:r>
            <a:br>
              <a:rPr lang="en-GB" dirty="0" smtClean="0"/>
            </a:br>
            <a:r>
              <a:rPr lang="en-GB" dirty="0"/>
              <a:t/>
            </a:r>
            <a:br>
              <a:rPr lang="en-GB" dirty="0"/>
            </a:br>
            <a:r>
              <a:rPr lang="en-GB" dirty="0" smtClean="0"/>
              <a:t>10 Paragraphs! </a:t>
            </a:r>
            <a:endParaRPr lang="en-GB" dirty="0"/>
          </a:p>
        </p:txBody>
      </p:sp>
    </p:spTree>
    <p:extLst>
      <p:ext uri="{BB962C8B-B14F-4D97-AF65-F5344CB8AC3E}">
        <p14:creationId xmlns:p14="http://schemas.microsoft.com/office/powerpoint/2010/main" val="871606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04144"/>
          </a:xfrm>
        </p:spPr>
        <p:txBody>
          <a:bodyPr>
            <a:normAutofit fontScale="90000"/>
          </a:bodyPr>
          <a:lstStyle/>
          <a:p>
            <a:r>
              <a:rPr lang="en-GB" dirty="0" smtClean="0"/>
              <a:t>Analyse the extent to which two of the following helped to communicate themes and ideas in a theatrical presentation that you have seen recently. </a:t>
            </a:r>
            <a:br>
              <a:rPr lang="en-GB" dirty="0" smtClean="0"/>
            </a:br>
            <a:r>
              <a:rPr lang="en-GB" dirty="0" smtClean="0"/>
              <a:t>Acting </a:t>
            </a:r>
            <a:br>
              <a:rPr lang="en-GB" dirty="0" smtClean="0"/>
            </a:br>
            <a:r>
              <a:rPr lang="en-GB" dirty="0" smtClean="0"/>
              <a:t>Set design </a:t>
            </a:r>
            <a:br>
              <a:rPr lang="en-GB" dirty="0" smtClean="0"/>
            </a:br>
            <a:r>
              <a:rPr lang="en-GB" dirty="0" smtClean="0"/>
              <a:t>Lighting </a:t>
            </a:r>
            <a:br>
              <a:rPr lang="en-GB" dirty="0" smtClean="0"/>
            </a:br>
            <a:r>
              <a:rPr lang="en-GB" dirty="0" smtClean="0"/>
              <a:t>Sound </a:t>
            </a:r>
            <a:br>
              <a:rPr lang="en-GB" dirty="0" smtClean="0"/>
            </a:br>
            <a:r>
              <a:rPr lang="en-GB" dirty="0" smtClean="0"/>
              <a:t>Your analysis must include details of </a:t>
            </a:r>
            <a:r>
              <a:rPr lang="en-GB" dirty="0" smtClean="0"/>
              <a:t>how it impacted you</a:t>
            </a:r>
            <a:endParaRPr lang="en-GB" dirty="0"/>
          </a:p>
        </p:txBody>
      </p:sp>
    </p:spTree>
    <p:extLst>
      <p:ext uri="{BB962C8B-B14F-4D97-AF65-F5344CB8AC3E}">
        <p14:creationId xmlns:p14="http://schemas.microsoft.com/office/powerpoint/2010/main" val="2523133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35675"/>
          </a:xfrm>
        </p:spPr>
        <p:txBody>
          <a:bodyPr>
            <a:normAutofit fontScale="90000"/>
          </a:bodyPr>
          <a:lstStyle/>
          <a:p>
            <a:pPr algn="ctr"/>
            <a:r>
              <a:rPr lang="en-GB" dirty="0" smtClean="0"/>
              <a:t>Structure</a:t>
            </a:r>
            <a:br>
              <a:rPr lang="en-GB" dirty="0" smtClean="0"/>
            </a:br>
            <a:r>
              <a:rPr lang="en-GB" dirty="0" smtClean="0">
                <a:solidFill>
                  <a:srgbClr val="FF0000"/>
                </a:solidFill>
              </a:rPr>
              <a:t>A mark (1) – Understanding of the question </a:t>
            </a:r>
            <a:r>
              <a:rPr lang="en-GB" dirty="0" err="1" smtClean="0">
                <a:solidFill>
                  <a:srgbClr val="FF0000"/>
                </a:solidFill>
              </a:rPr>
              <a:t>e.g</a:t>
            </a:r>
            <a:r>
              <a:rPr lang="en-GB" dirty="0" smtClean="0">
                <a:solidFill>
                  <a:srgbClr val="FF0000"/>
                </a:solidFill>
              </a:rPr>
              <a:t> state one of the themes of the play and </a:t>
            </a:r>
            <a:r>
              <a:rPr lang="en-GB" sz="6000" b="1" u="sng" dirty="0" smtClean="0">
                <a:solidFill>
                  <a:srgbClr val="FF0000"/>
                </a:solidFill>
              </a:rPr>
              <a:t>Analyse </a:t>
            </a:r>
            <a:r>
              <a:rPr lang="en-GB" dirty="0" smtClean="0">
                <a:solidFill>
                  <a:srgbClr val="FF0000"/>
                </a:solidFill>
              </a:rPr>
              <a:t>the techniques the actor/director/designer used to convey it to the audience. </a:t>
            </a:r>
            <a:br>
              <a:rPr lang="en-GB" dirty="0" smtClean="0">
                <a:solidFill>
                  <a:srgbClr val="FF0000"/>
                </a:solidFill>
              </a:rPr>
            </a:br>
            <a:r>
              <a:rPr lang="en-GB" dirty="0" smtClean="0">
                <a:solidFill>
                  <a:schemeClr val="accent5"/>
                </a:solidFill>
              </a:rPr>
              <a:t>B mark (1) – How it impacted on you as an audience member. </a:t>
            </a:r>
            <a:br>
              <a:rPr lang="en-GB" dirty="0" smtClean="0">
                <a:solidFill>
                  <a:schemeClr val="accent5"/>
                </a:solidFill>
              </a:rPr>
            </a:br>
            <a:r>
              <a:rPr lang="en-GB" dirty="0">
                <a:solidFill>
                  <a:schemeClr val="accent5"/>
                </a:solidFill>
              </a:rPr>
              <a:t/>
            </a:r>
            <a:br>
              <a:rPr lang="en-GB" dirty="0">
                <a:solidFill>
                  <a:schemeClr val="accent5"/>
                </a:solidFill>
              </a:rPr>
            </a:br>
            <a:r>
              <a:rPr lang="en-GB" sz="7300" dirty="0" smtClean="0">
                <a:solidFill>
                  <a:srgbClr val="7030A0"/>
                </a:solidFill>
              </a:rPr>
              <a:t>X 10</a:t>
            </a:r>
            <a:endParaRPr lang="en-GB" sz="7300" dirty="0">
              <a:solidFill>
                <a:srgbClr val="7030A0"/>
              </a:solidFill>
            </a:endParaRPr>
          </a:p>
        </p:txBody>
      </p:sp>
    </p:spTree>
    <p:extLst>
      <p:ext uri="{BB962C8B-B14F-4D97-AF65-F5344CB8AC3E}">
        <p14:creationId xmlns:p14="http://schemas.microsoft.com/office/powerpoint/2010/main" val="1731520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61799"/>
          </a:xfrm>
        </p:spPr>
        <p:txBody>
          <a:bodyPr>
            <a:normAutofit fontScale="90000"/>
          </a:bodyPr>
          <a:lstStyle/>
          <a:p>
            <a:r>
              <a:rPr lang="en-GB" dirty="0" smtClean="0"/>
              <a:t>Example of acting </a:t>
            </a:r>
            <a:r>
              <a:rPr lang="en-GB" dirty="0" smtClean="0"/>
              <a:t>techniques and what to </a:t>
            </a:r>
            <a:r>
              <a:rPr lang="en-GB" dirty="0" smtClean="0"/>
              <a:t>write about in the</a:t>
            </a:r>
            <a:r>
              <a:rPr lang="en-GB" dirty="0" smtClean="0"/>
              <a:t> analysis.</a:t>
            </a:r>
            <a:r>
              <a:rPr lang="en-GB" dirty="0" smtClean="0"/>
              <a:t/>
            </a:r>
            <a:br>
              <a:rPr lang="en-GB" dirty="0" smtClean="0"/>
            </a:br>
            <a:r>
              <a:rPr lang="en-GB" dirty="0" smtClean="0"/>
              <a:t>You should be writing about…</a:t>
            </a:r>
            <a:br>
              <a:rPr lang="en-GB" dirty="0" smtClean="0"/>
            </a:br>
            <a:r>
              <a:rPr lang="en-GB" dirty="0" smtClean="0"/>
              <a:t>-</a:t>
            </a:r>
            <a:r>
              <a:rPr lang="en-GB" sz="2700" dirty="0" smtClean="0"/>
              <a:t>The quality of characterisation</a:t>
            </a:r>
            <a:r>
              <a:rPr lang="en-GB" dirty="0" smtClean="0"/>
              <a:t/>
            </a:r>
            <a:br>
              <a:rPr lang="en-GB" dirty="0" smtClean="0"/>
            </a:br>
            <a:r>
              <a:rPr lang="en-GB" sz="2700" dirty="0" smtClean="0"/>
              <a:t>- The number of parts the actor plays</a:t>
            </a:r>
            <a:br>
              <a:rPr lang="en-GB" sz="2700" dirty="0" smtClean="0"/>
            </a:br>
            <a:r>
              <a:rPr lang="en-GB" sz="2700" dirty="0" smtClean="0"/>
              <a:t>- The different ways that the actor uses his/her </a:t>
            </a:r>
            <a:r>
              <a:rPr lang="en-GB" sz="2700" b="1" dirty="0" smtClean="0"/>
              <a:t>Voice</a:t>
            </a:r>
            <a:r>
              <a:rPr lang="en-GB" sz="2700" dirty="0" smtClean="0"/>
              <a:t/>
            </a:r>
            <a:br>
              <a:rPr lang="en-GB" sz="2700" dirty="0" smtClean="0"/>
            </a:br>
            <a:r>
              <a:rPr lang="en-GB" sz="2700" dirty="0" smtClean="0"/>
              <a:t>- The different ways that the actor uses his/her </a:t>
            </a:r>
            <a:r>
              <a:rPr lang="en-GB" sz="2700" b="1" dirty="0" smtClean="0"/>
              <a:t>movement</a:t>
            </a:r>
            <a:r>
              <a:rPr lang="en-GB" sz="2700" dirty="0" smtClean="0"/>
              <a:t/>
            </a:r>
            <a:br>
              <a:rPr lang="en-GB" sz="2700" dirty="0" smtClean="0"/>
            </a:br>
            <a:r>
              <a:rPr lang="en-GB" sz="2700" dirty="0" smtClean="0"/>
              <a:t>- The relationship between spoken text and physical movement or gesture</a:t>
            </a:r>
            <a:br>
              <a:rPr lang="en-GB" sz="2700" dirty="0" smtClean="0"/>
            </a:br>
            <a:r>
              <a:rPr lang="en-GB" sz="2700" dirty="0" smtClean="0"/>
              <a:t>- Interaction with other actors throughout the performance - dramatic monologues, dialogue, stage directions, other proxemics. </a:t>
            </a:r>
            <a:br>
              <a:rPr lang="en-GB" sz="2700" dirty="0" smtClean="0"/>
            </a:br>
            <a:r>
              <a:rPr lang="en-GB" sz="2700" dirty="0" smtClean="0"/>
              <a:t>- Working as an ensemble</a:t>
            </a:r>
            <a:br>
              <a:rPr lang="en-GB" sz="2700" dirty="0" smtClean="0"/>
            </a:br>
            <a:r>
              <a:rPr lang="en-GB" sz="2700" dirty="0" smtClean="0"/>
              <a:t>- The actor’s use of props</a:t>
            </a:r>
            <a:br>
              <a:rPr lang="en-GB" sz="2700" dirty="0" smtClean="0"/>
            </a:br>
            <a:r>
              <a:rPr lang="en-GB" sz="2700" dirty="0" smtClean="0"/>
              <a:t>- The actor/audience relationship – soliloquy, aside etc.</a:t>
            </a:r>
            <a:br>
              <a:rPr lang="en-GB" sz="2700" dirty="0" smtClean="0"/>
            </a:br>
            <a:r>
              <a:rPr lang="en-GB" sz="2700" dirty="0" smtClean="0"/>
              <a:t>- Changes in mood/atmosphere</a:t>
            </a:r>
            <a:r>
              <a:rPr lang="en-GB" dirty="0" smtClean="0"/>
              <a:t/>
            </a:r>
            <a:br>
              <a:rPr lang="en-GB" dirty="0" smtClean="0"/>
            </a:br>
            <a:r>
              <a:rPr lang="en-GB" dirty="0" smtClean="0"/>
              <a:t> </a:t>
            </a:r>
            <a:endParaRPr lang="en-GB" dirty="0"/>
          </a:p>
        </p:txBody>
      </p:sp>
    </p:spTree>
    <p:extLst>
      <p:ext uri="{BB962C8B-B14F-4D97-AF65-F5344CB8AC3E}">
        <p14:creationId xmlns:p14="http://schemas.microsoft.com/office/powerpoint/2010/main" val="3503149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19454"/>
          </a:xfrm>
        </p:spPr>
        <p:txBody>
          <a:bodyPr>
            <a:normAutofit fontScale="90000"/>
          </a:bodyPr>
          <a:lstStyle/>
          <a:p>
            <a:r>
              <a:rPr lang="en-GB" dirty="0" smtClean="0"/>
              <a:t/>
            </a:r>
            <a:br>
              <a:rPr lang="en-GB" dirty="0" smtClean="0"/>
            </a:br>
            <a:r>
              <a:rPr lang="en-GB" dirty="0" smtClean="0"/>
              <a:t>Example of how set design helps communicate themes and ideas, and analysis. </a:t>
            </a:r>
            <a:br>
              <a:rPr lang="en-GB" dirty="0" smtClean="0"/>
            </a:br>
            <a:r>
              <a:rPr lang="en-GB" dirty="0" smtClean="0"/>
              <a:t>You should be writing about…</a:t>
            </a:r>
            <a:br>
              <a:rPr lang="en-GB" dirty="0" smtClean="0"/>
            </a:br>
            <a:r>
              <a:rPr lang="en-GB" sz="2700" dirty="0" smtClean="0"/>
              <a:t>-	Period and location </a:t>
            </a:r>
            <a:br>
              <a:rPr lang="en-GB" sz="2700" dirty="0" smtClean="0"/>
            </a:br>
            <a:r>
              <a:rPr lang="en-GB" sz="2700" dirty="0" smtClean="0"/>
              <a:t>-	The set – the scenery, furniture, and decorations used.  They may be illusionistic, stylised, or realistic in their representation. </a:t>
            </a:r>
            <a:br>
              <a:rPr lang="en-GB" sz="2700" dirty="0" smtClean="0"/>
            </a:br>
            <a:r>
              <a:rPr lang="en-GB" sz="2700" dirty="0" smtClean="0"/>
              <a:t>-	Colour flats, stage cloth, back cloths, cyclorama, hue, saturation, texture. </a:t>
            </a:r>
            <a:br>
              <a:rPr lang="en-GB" sz="2700" dirty="0" smtClean="0"/>
            </a:br>
            <a:r>
              <a:rPr lang="en-GB" sz="2700" dirty="0" smtClean="0"/>
              <a:t>-   A representational approach</a:t>
            </a:r>
            <a:br>
              <a:rPr lang="en-GB" sz="2700" dirty="0" smtClean="0"/>
            </a:br>
            <a:r>
              <a:rPr lang="en-GB" sz="2700" dirty="0" smtClean="0"/>
              <a:t>-   Use of abstract ideas </a:t>
            </a:r>
            <a:br>
              <a:rPr lang="en-GB" sz="2700" dirty="0" smtClean="0"/>
            </a:br>
            <a:r>
              <a:rPr lang="en-GB" sz="2700" dirty="0" smtClean="0"/>
              <a:t>-   Use of expressionistic ideas </a:t>
            </a:r>
            <a:br>
              <a:rPr lang="en-GB" sz="2700" dirty="0" smtClean="0"/>
            </a:br>
            <a:r>
              <a:rPr lang="en-GB" sz="2700" dirty="0" smtClean="0"/>
              <a:t>- </a:t>
            </a:r>
            <a:r>
              <a:rPr lang="en-GB" sz="2700" dirty="0"/>
              <a:t> </a:t>
            </a:r>
            <a:r>
              <a:rPr lang="en-GB" sz="2700" dirty="0" smtClean="0"/>
              <a:t> The use of furniture and set dressing – the positioning, dimensions, fabric, colours etc. </a:t>
            </a:r>
            <a:br>
              <a:rPr lang="en-GB" sz="2700" dirty="0" smtClean="0"/>
            </a:br>
            <a:r>
              <a:rPr lang="en-GB" sz="2700" dirty="0" smtClean="0"/>
              <a:t>-   Changes in mood/atmosphere </a:t>
            </a:r>
            <a:br>
              <a:rPr lang="en-GB" sz="2700" dirty="0" smtClean="0"/>
            </a:br>
            <a:r>
              <a:rPr lang="en-GB" sz="2700" dirty="0" smtClean="0"/>
              <a:t/>
            </a:r>
            <a:br>
              <a:rPr lang="en-GB" sz="2700" dirty="0" smtClean="0"/>
            </a:br>
            <a:r>
              <a:rPr lang="en-GB" dirty="0" smtClean="0"/>
              <a:t/>
            </a:r>
            <a:br>
              <a:rPr lang="en-GB" dirty="0" smtClean="0"/>
            </a:br>
            <a:r>
              <a:rPr lang="en-GB" dirty="0" smtClean="0"/>
              <a:t/>
            </a:r>
            <a:br>
              <a:rPr lang="en-GB" dirty="0" smtClean="0"/>
            </a:br>
            <a:endParaRPr lang="en-GB" dirty="0"/>
          </a:p>
        </p:txBody>
      </p:sp>
    </p:spTree>
    <p:extLst>
      <p:ext uri="{BB962C8B-B14F-4D97-AF65-F5344CB8AC3E}">
        <p14:creationId xmlns:p14="http://schemas.microsoft.com/office/powerpoint/2010/main" val="2828991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61799"/>
          </a:xfrm>
        </p:spPr>
        <p:txBody>
          <a:bodyPr>
            <a:normAutofit fontScale="90000"/>
          </a:bodyPr>
          <a:lstStyle/>
          <a:p>
            <a:r>
              <a:rPr lang="en-GB" sz="4000" dirty="0" smtClean="0">
                <a:solidFill>
                  <a:prstClr val="black"/>
                </a:solidFill>
              </a:rPr>
              <a:t/>
            </a:r>
            <a:br>
              <a:rPr lang="en-GB" sz="4000" dirty="0" smtClean="0">
                <a:solidFill>
                  <a:prstClr val="black"/>
                </a:solidFill>
              </a:rPr>
            </a:br>
            <a:r>
              <a:rPr lang="en-GB" sz="4000" dirty="0">
                <a:solidFill>
                  <a:prstClr val="black"/>
                </a:solidFill>
              </a:rPr>
              <a:t/>
            </a:r>
            <a:br>
              <a:rPr lang="en-GB" sz="4000" dirty="0">
                <a:solidFill>
                  <a:prstClr val="black"/>
                </a:solidFill>
              </a:rPr>
            </a:br>
            <a:r>
              <a:rPr lang="en-GB" sz="4000" dirty="0" smtClean="0">
                <a:solidFill>
                  <a:prstClr val="black"/>
                </a:solidFill>
              </a:rPr>
              <a:t/>
            </a:r>
            <a:br>
              <a:rPr lang="en-GB" sz="4000" dirty="0" smtClean="0">
                <a:solidFill>
                  <a:prstClr val="black"/>
                </a:solidFill>
              </a:rPr>
            </a:br>
            <a:r>
              <a:rPr lang="en-GB" sz="4000" dirty="0" smtClean="0">
                <a:solidFill>
                  <a:prstClr val="black"/>
                </a:solidFill>
              </a:rPr>
              <a:t/>
            </a:r>
            <a:br>
              <a:rPr lang="en-GB" sz="4000" dirty="0" smtClean="0">
                <a:solidFill>
                  <a:prstClr val="black"/>
                </a:solidFill>
              </a:rPr>
            </a:br>
            <a:r>
              <a:rPr lang="en-GB" sz="4000" dirty="0" smtClean="0">
                <a:solidFill>
                  <a:prstClr val="black"/>
                </a:solidFill>
              </a:rPr>
              <a:t/>
            </a:r>
            <a:br>
              <a:rPr lang="en-GB" sz="4000" dirty="0" smtClean="0">
                <a:solidFill>
                  <a:prstClr val="black"/>
                </a:solidFill>
              </a:rPr>
            </a:br>
            <a:r>
              <a:rPr lang="en-GB" sz="4000" dirty="0">
                <a:solidFill>
                  <a:prstClr val="black"/>
                </a:solidFill>
              </a:rPr>
              <a:t/>
            </a:r>
            <a:br>
              <a:rPr lang="en-GB" sz="4000" dirty="0">
                <a:solidFill>
                  <a:prstClr val="black"/>
                </a:solidFill>
              </a:rPr>
            </a:br>
            <a:r>
              <a:rPr lang="en-GB" sz="4000" dirty="0" smtClean="0">
                <a:solidFill>
                  <a:prstClr val="black"/>
                </a:solidFill>
              </a:rPr>
              <a:t/>
            </a:r>
            <a:br>
              <a:rPr lang="en-GB" sz="4000" dirty="0" smtClean="0">
                <a:solidFill>
                  <a:prstClr val="black"/>
                </a:solidFill>
              </a:rPr>
            </a:br>
            <a:r>
              <a:rPr lang="en-GB" sz="4000" dirty="0" smtClean="0">
                <a:solidFill>
                  <a:prstClr val="black"/>
                </a:solidFill>
              </a:rPr>
              <a:t>Example </a:t>
            </a:r>
            <a:r>
              <a:rPr lang="en-GB" sz="4000" dirty="0">
                <a:solidFill>
                  <a:prstClr val="black"/>
                </a:solidFill>
              </a:rPr>
              <a:t>of how </a:t>
            </a:r>
            <a:r>
              <a:rPr lang="en-GB" sz="4000" dirty="0" smtClean="0">
                <a:solidFill>
                  <a:prstClr val="black"/>
                </a:solidFill>
              </a:rPr>
              <a:t>lighting helps </a:t>
            </a:r>
            <a:r>
              <a:rPr lang="en-GB" sz="4000" dirty="0">
                <a:solidFill>
                  <a:prstClr val="black"/>
                </a:solidFill>
              </a:rPr>
              <a:t>communicate themes and ideas. </a:t>
            </a:r>
            <a:br>
              <a:rPr lang="en-GB" sz="4000" dirty="0">
                <a:solidFill>
                  <a:prstClr val="black"/>
                </a:solidFill>
              </a:rPr>
            </a:br>
            <a:r>
              <a:rPr lang="en-GB" sz="4000" dirty="0">
                <a:solidFill>
                  <a:prstClr val="black"/>
                </a:solidFill>
              </a:rPr>
              <a:t>You should be writing about</a:t>
            </a:r>
            <a:r>
              <a:rPr lang="en-GB" sz="4000" dirty="0" smtClean="0">
                <a:solidFill>
                  <a:prstClr val="black"/>
                </a:solidFill>
              </a:rPr>
              <a:t>…</a:t>
            </a:r>
            <a:br>
              <a:rPr lang="en-GB" sz="4000" dirty="0" smtClean="0">
                <a:solidFill>
                  <a:prstClr val="black"/>
                </a:solidFill>
              </a:rPr>
            </a:br>
            <a:r>
              <a:rPr lang="en-GB" sz="3100" dirty="0"/>
              <a:t>- </a:t>
            </a:r>
            <a:r>
              <a:rPr lang="en-GB" sz="3100" b="1" dirty="0"/>
              <a:t>Period</a:t>
            </a:r>
            <a:r>
              <a:rPr lang="en-GB" sz="3100" dirty="0"/>
              <a:t/>
            </a:r>
            <a:br>
              <a:rPr lang="en-GB" sz="3100" dirty="0"/>
            </a:br>
            <a:r>
              <a:rPr lang="en-GB" sz="3100" b="1" dirty="0"/>
              <a:t>- Time and place</a:t>
            </a:r>
            <a:r>
              <a:rPr lang="en-GB" sz="3100" dirty="0"/>
              <a:t/>
            </a:r>
            <a:br>
              <a:rPr lang="en-GB" sz="3100" dirty="0"/>
            </a:br>
            <a:r>
              <a:rPr lang="en-GB" sz="3100" dirty="0"/>
              <a:t>- </a:t>
            </a:r>
            <a:r>
              <a:rPr lang="en-GB" sz="3100" b="1" u="sng" dirty="0"/>
              <a:t>Abstract </a:t>
            </a:r>
            <a:r>
              <a:rPr lang="en-GB" sz="3100" b="1" u="sng" dirty="0" smtClean="0"/>
              <a:t>lighting</a:t>
            </a:r>
            <a:br>
              <a:rPr lang="en-GB" sz="3100" b="1" u="sng" dirty="0" smtClean="0"/>
            </a:br>
            <a:r>
              <a:rPr lang="en-GB" sz="3100" b="1" u="sng" dirty="0" smtClean="0"/>
              <a:t>- Naturalistic lighting</a:t>
            </a:r>
            <a:br>
              <a:rPr lang="en-GB" sz="3100" b="1" u="sng" dirty="0" smtClean="0"/>
            </a:br>
            <a:r>
              <a:rPr lang="en-GB" sz="3100" dirty="0"/>
              <a:t>- </a:t>
            </a:r>
            <a:r>
              <a:rPr lang="en-GB" sz="3100" b="1" u="sng" dirty="0"/>
              <a:t>The part lighting plays in the creation of expectation; building tension; releasing </a:t>
            </a:r>
            <a:r>
              <a:rPr lang="en-GB" sz="3100" b="1" u="sng" dirty="0" smtClean="0"/>
              <a:t>tension</a:t>
            </a:r>
            <a:br>
              <a:rPr lang="en-GB" sz="3100" b="1" u="sng" dirty="0" smtClean="0"/>
            </a:br>
            <a:r>
              <a:rPr lang="en-GB" sz="3100" dirty="0"/>
              <a:t>- </a:t>
            </a:r>
            <a:r>
              <a:rPr lang="en-GB" sz="3100" b="1" u="sng" dirty="0"/>
              <a:t>The part lighting plays in conveying the </a:t>
            </a:r>
            <a:r>
              <a:rPr lang="en-GB" sz="3100" b="1" u="sng" dirty="0" smtClean="0"/>
              <a:t>structure</a:t>
            </a:r>
            <a:br>
              <a:rPr lang="en-GB" sz="3100" b="1" u="sng" dirty="0" smtClean="0"/>
            </a:br>
            <a:r>
              <a:rPr lang="en-GB" sz="3100" dirty="0"/>
              <a:t>- </a:t>
            </a:r>
            <a:r>
              <a:rPr lang="en-GB" sz="3100" b="1" u="sng" dirty="0"/>
              <a:t>The part lighting plays in conveying the </a:t>
            </a:r>
            <a:r>
              <a:rPr lang="en-GB" sz="3100" b="1" u="sng" dirty="0" smtClean="0"/>
              <a:t>genre</a:t>
            </a:r>
            <a:br>
              <a:rPr lang="en-GB" sz="3100" b="1" u="sng" dirty="0" smtClean="0"/>
            </a:br>
            <a:r>
              <a:rPr lang="en-GB" sz="3100" dirty="0"/>
              <a:t>- </a:t>
            </a:r>
            <a:r>
              <a:rPr lang="en-GB" sz="3100" b="1" u="sng" dirty="0"/>
              <a:t>The part lighting plays in portraying themes/issues/message</a:t>
            </a:r>
            <a:r>
              <a:rPr lang="en-GB" sz="3100" dirty="0"/>
              <a:t/>
            </a:r>
            <a:br>
              <a:rPr lang="en-GB" sz="3100" dirty="0"/>
            </a:br>
            <a:r>
              <a:rPr lang="en-GB" sz="3100" dirty="0"/>
              <a:t>- </a:t>
            </a:r>
            <a:r>
              <a:rPr lang="en-GB" sz="3100" b="1" u="sng" dirty="0" smtClean="0"/>
              <a:t>Symbolism</a:t>
            </a:r>
            <a:br>
              <a:rPr lang="en-GB" sz="3100" b="1" u="sng" dirty="0" smtClean="0"/>
            </a:br>
            <a:r>
              <a:rPr lang="en-GB" sz="3100" b="1" u="sng" dirty="0" smtClean="0"/>
              <a:t>- How lighting affects characterisation</a:t>
            </a:r>
            <a:br>
              <a:rPr lang="en-GB" sz="3100" b="1" u="sng" dirty="0" smtClean="0"/>
            </a:br>
            <a:r>
              <a:rPr lang="en-GB" sz="3100" b="1" u="sng" dirty="0" smtClean="0"/>
              <a:t>-How lighting creates mood and atmosphere</a:t>
            </a:r>
            <a:r>
              <a:rPr lang="en-GB" sz="4000" dirty="0" smtClean="0">
                <a:solidFill>
                  <a:prstClr val="black"/>
                </a:solidFill>
              </a:rPr>
              <a:t/>
            </a:r>
            <a:br>
              <a:rPr lang="en-GB" sz="4000" dirty="0" smtClean="0">
                <a:solidFill>
                  <a:prstClr val="black"/>
                </a:solidFill>
              </a:rPr>
            </a:br>
            <a:r>
              <a:rPr lang="en-GB" sz="4000" dirty="0">
                <a:solidFill>
                  <a:prstClr val="black"/>
                </a:solidFill>
              </a:rPr>
              <a:t/>
            </a:r>
            <a:br>
              <a:rPr lang="en-GB" sz="4000" dirty="0">
                <a:solidFill>
                  <a:prstClr val="black"/>
                </a:solidFill>
              </a:rPr>
            </a:br>
            <a:r>
              <a:rPr lang="en-GB" sz="4000" dirty="0" smtClean="0">
                <a:solidFill>
                  <a:prstClr val="black"/>
                </a:solidFill>
              </a:rPr>
              <a:t/>
            </a:r>
            <a:br>
              <a:rPr lang="en-GB" sz="4000" dirty="0" smtClean="0">
                <a:solidFill>
                  <a:prstClr val="black"/>
                </a:solidFill>
              </a:rPr>
            </a:br>
            <a:r>
              <a:rPr lang="en-GB" sz="4000" dirty="0">
                <a:solidFill>
                  <a:prstClr val="black"/>
                </a:solidFill>
              </a:rPr>
              <a:t/>
            </a:r>
            <a:br>
              <a:rPr lang="en-GB" sz="4000" dirty="0">
                <a:solidFill>
                  <a:prstClr val="black"/>
                </a:solidFill>
              </a:rPr>
            </a:br>
            <a:r>
              <a:rPr lang="en-GB" sz="4000" dirty="0" smtClean="0">
                <a:solidFill>
                  <a:prstClr val="black"/>
                </a:solidFill>
              </a:rPr>
              <a:t/>
            </a:r>
            <a:br>
              <a:rPr lang="en-GB" sz="4000" dirty="0" smtClean="0">
                <a:solidFill>
                  <a:prstClr val="black"/>
                </a:solidFill>
              </a:rPr>
            </a:br>
            <a:r>
              <a:rPr lang="en-GB" sz="4000" dirty="0">
                <a:solidFill>
                  <a:prstClr val="black"/>
                </a:solidFill>
              </a:rPr>
              <a:t/>
            </a:r>
            <a:br>
              <a:rPr lang="en-GB" sz="4000" dirty="0">
                <a:solidFill>
                  <a:prstClr val="black"/>
                </a:solidFill>
              </a:rPr>
            </a:br>
            <a:r>
              <a:rPr lang="en-GB" sz="4000" dirty="0" smtClean="0">
                <a:solidFill>
                  <a:prstClr val="black"/>
                </a:solidFill>
              </a:rPr>
              <a:t/>
            </a:r>
            <a:br>
              <a:rPr lang="en-GB" sz="4000" dirty="0" smtClean="0">
                <a:solidFill>
                  <a:prstClr val="black"/>
                </a:solidFill>
              </a:rPr>
            </a:br>
            <a:endParaRPr lang="en-GB" dirty="0"/>
          </a:p>
        </p:txBody>
      </p:sp>
    </p:spTree>
    <p:extLst>
      <p:ext uri="{BB962C8B-B14F-4D97-AF65-F5344CB8AC3E}">
        <p14:creationId xmlns:p14="http://schemas.microsoft.com/office/powerpoint/2010/main" val="3208095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19454"/>
          </a:xfrm>
        </p:spPr>
        <p:txBody>
          <a:bodyPr>
            <a:normAutofit fontScale="90000"/>
          </a:bodyPr>
          <a:lstStyle/>
          <a:p>
            <a:r>
              <a:rPr lang="en-GB" dirty="0" smtClean="0"/>
              <a:t>Analysis of </a:t>
            </a:r>
            <a:r>
              <a:rPr lang="en-GB" b="1" u="sng" dirty="0" smtClean="0"/>
              <a:t>dramatic impact </a:t>
            </a:r>
            <a:r>
              <a:rPr lang="en-GB" dirty="0" smtClean="0"/>
              <a:t>and what it achieved to enhance YOUR understanding … </a:t>
            </a:r>
            <a:br>
              <a:rPr lang="en-GB" dirty="0" smtClean="0"/>
            </a:br>
            <a:r>
              <a:rPr lang="en-GB" dirty="0" smtClean="0"/>
              <a:t>Contributed </a:t>
            </a:r>
            <a:r>
              <a:rPr lang="en-GB" dirty="0"/>
              <a:t>to the flow of the drama</a:t>
            </a:r>
            <a:br>
              <a:rPr lang="en-GB" dirty="0"/>
            </a:br>
            <a:r>
              <a:rPr lang="en-GB" dirty="0"/>
              <a:t>Contributed to the staging </a:t>
            </a:r>
            <a:br>
              <a:rPr lang="en-GB" dirty="0"/>
            </a:br>
            <a:r>
              <a:rPr lang="en-GB" dirty="0"/>
              <a:t>Contributed to the overall purpose/message/themes </a:t>
            </a:r>
            <a:br>
              <a:rPr lang="en-GB" dirty="0"/>
            </a:br>
            <a:r>
              <a:rPr lang="en-GB" dirty="0"/>
              <a:t>Contributed to the emotional response </a:t>
            </a:r>
            <a:br>
              <a:rPr lang="en-GB" dirty="0"/>
            </a:br>
            <a:r>
              <a:rPr lang="en-GB" dirty="0"/>
              <a:t>Contributes to the awareness of issues e.g. social, cultural etc. </a:t>
            </a:r>
            <a:r>
              <a:rPr lang="en-GB" dirty="0" smtClean="0"/>
              <a:t/>
            </a:r>
            <a:br>
              <a:rPr lang="en-GB" dirty="0" smtClean="0"/>
            </a:br>
            <a:r>
              <a:rPr lang="en-GB" dirty="0" smtClean="0"/>
              <a:t>Contributed to characterisation and character relationships. </a:t>
            </a:r>
            <a:r>
              <a:rPr lang="en-GB" dirty="0"/>
              <a:t/>
            </a:r>
            <a:br>
              <a:rPr lang="en-GB" dirty="0"/>
            </a:br>
            <a:endParaRPr lang="en-GB" dirty="0"/>
          </a:p>
        </p:txBody>
      </p:sp>
    </p:spTree>
    <p:extLst>
      <p:ext uri="{BB962C8B-B14F-4D97-AF65-F5344CB8AC3E}">
        <p14:creationId xmlns:p14="http://schemas.microsoft.com/office/powerpoint/2010/main" val="2229508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93330"/>
          </a:xfrm>
        </p:spPr>
        <p:txBody>
          <a:bodyPr>
            <a:normAutofit fontScale="90000"/>
          </a:bodyPr>
          <a:lstStyle/>
          <a:p>
            <a:r>
              <a:rPr lang="en-GB" sz="4000" dirty="0">
                <a:solidFill>
                  <a:prstClr val="black"/>
                </a:solidFill>
              </a:rPr>
              <a:t>Analysis of dramatic impact and </a:t>
            </a:r>
            <a:r>
              <a:rPr lang="en-GB" sz="4000" dirty="0" smtClean="0">
                <a:solidFill>
                  <a:prstClr val="black"/>
                </a:solidFill>
              </a:rPr>
              <a:t>how it enhanced </a:t>
            </a:r>
            <a:r>
              <a:rPr lang="en-GB" sz="4000" b="1" dirty="0" smtClean="0">
                <a:solidFill>
                  <a:prstClr val="black"/>
                </a:solidFill>
              </a:rPr>
              <a:t>your </a:t>
            </a:r>
            <a:r>
              <a:rPr lang="en-GB" sz="4000" dirty="0" smtClean="0">
                <a:solidFill>
                  <a:prstClr val="black"/>
                </a:solidFill>
              </a:rPr>
              <a:t>understanding </a:t>
            </a:r>
            <a:r>
              <a:rPr lang="en-GB" sz="4000" b="1" u="sng" dirty="0" smtClean="0">
                <a:solidFill>
                  <a:prstClr val="black"/>
                </a:solidFill>
              </a:rPr>
              <a:t>…</a:t>
            </a:r>
            <a:br>
              <a:rPr lang="en-GB" sz="4000" b="1" u="sng" dirty="0" smtClean="0">
                <a:solidFill>
                  <a:prstClr val="black"/>
                </a:solidFill>
              </a:rPr>
            </a:br>
            <a:r>
              <a:rPr lang="en-GB" sz="3100" dirty="0"/>
              <a:t>- </a:t>
            </a:r>
            <a:r>
              <a:rPr lang="en-GB" sz="3100" dirty="0" smtClean="0"/>
              <a:t>Your</a:t>
            </a:r>
            <a:r>
              <a:rPr lang="en-GB" sz="3100" dirty="0" smtClean="0"/>
              <a:t> </a:t>
            </a:r>
            <a:r>
              <a:rPr lang="en-GB" sz="3100" dirty="0"/>
              <a:t>self-image</a:t>
            </a:r>
            <a:br>
              <a:rPr lang="en-GB" sz="3100" dirty="0"/>
            </a:br>
            <a:r>
              <a:rPr lang="en-GB" sz="3100" dirty="0"/>
              <a:t>- Interaction with other audience members and the performance </a:t>
            </a:r>
            <a:br>
              <a:rPr lang="en-GB" sz="3100" dirty="0"/>
            </a:br>
            <a:r>
              <a:rPr lang="en-GB" sz="3100" dirty="0"/>
              <a:t>- Willingness to interact and remain open (the fourth wall)</a:t>
            </a:r>
            <a:br>
              <a:rPr lang="en-GB" sz="3100" dirty="0"/>
            </a:br>
            <a:r>
              <a:rPr lang="en-GB" sz="3100" dirty="0"/>
              <a:t>- Willing suspension of disbelief (verisimilitude of the drama)</a:t>
            </a:r>
            <a:br>
              <a:rPr lang="en-GB" sz="3100" dirty="0"/>
            </a:br>
            <a:r>
              <a:rPr lang="en-GB" sz="3100" dirty="0"/>
              <a:t>- Sympathies and empathy towards characters and relationships </a:t>
            </a:r>
            <a:br>
              <a:rPr lang="en-GB" sz="3100" dirty="0"/>
            </a:br>
            <a:r>
              <a:rPr lang="en-GB" sz="3100" dirty="0"/>
              <a:t>- Identification with characters and events</a:t>
            </a:r>
            <a:br>
              <a:rPr lang="en-GB" sz="3100" dirty="0"/>
            </a:br>
            <a:r>
              <a:rPr lang="en-GB" sz="3100" dirty="0"/>
              <a:t>- Identification with common human experiences </a:t>
            </a:r>
            <a:br>
              <a:rPr lang="en-GB" sz="3100" dirty="0"/>
            </a:br>
            <a:r>
              <a:rPr lang="en-GB" sz="3100" dirty="0"/>
              <a:t>- Acknowledgement of relevance within </a:t>
            </a:r>
            <a:r>
              <a:rPr lang="en-GB" sz="3100" dirty="0" smtClean="0"/>
              <a:t>your </a:t>
            </a:r>
            <a:r>
              <a:rPr lang="en-GB" sz="3100" dirty="0" smtClean="0"/>
              <a:t>own life </a:t>
            </a:r>
            <a:r>
              <a:rPr lang="en-GB" sz="3100" dirty="0"/>
              <a:t>and/or culture and society  </a:t>
            </a:r>
            <a:br>
              <a:rPr lang="en-GB" sz="3100" dirty="0"/>
            </a:br>
            <a:r>
              <a:rPr lang="en-GB" sz="3100" dirty="0"/>
              <a:t>- Physical expression of emotional reaction (catharsis)</a:t>
            </a:r>
            <a:r>
              <a:rPr lang="en-GB" sz="4000" dirty="0"/>
              <a:t/>
            </a:r>
            <a:br>
              <a:rPr lang="en-GB" sz="4000" dirty="0"/>
            </a:br>
            <a:r>
              <a:rPr lang="en-GB" sz="4000" b="1" u="sng" dirty="0" smtClean="0">
                <a:solidFill>
                  <a:prstClr val="black"/>
                </a:solidFill>
              </a:rPr>
              <a:t/>
            </a:r>
            <a:br>
              <a:rPr lang="en-GB" sz="4000" b="1" u="sng" dirty="0" smtClean="0">
                <a:solidFill>
                  <a:prstClr val="black"/>
                </a:solidFill>
              </a:rPr>
            </a:br>
            <a:endParaRPr lang="en-GB" b="1" u="sng" dirty="0"/>
          </a:p>
        </p:txBody>
      </p:sp>
    </p:spTree>
    <p:extLst>
      <p:ext uri="{BB962C8B-B14F-4D97-AF65-F5344CB8AC3E}">
        <p14:creationId xmlns:p14="http://schemas.microsoft.com/office/powerpoint/2010/main" val="3256048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295</Words>
  <Application>Microsoft Office PowerPoint</Application>
  <PresentationFormat>Widescreen</PresentationFormat>
  <Paragraphs>10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Performance Analysis  20 marks   Only one question on question paper.  </vt:lpstr>
      <vt:lpstr>(1 Mark) – Example of technique that relates to first part of question and analysis.  (1 mark) –Analysis of the dramatic impact and what it achieved for YOU.   10 Paragraphs! </vt:lpstr>
      <vt:lpstr>Analyse the extent to which two of the following helped to communicate themes and ideas in a theatrical presentation that you have seen recently.  Acting  Set design  Lighting  Sound  Your analysis must include details of how it impacted you</vt:lpstr>
      <vt:lpstr>Structure A mark (1) – Understanding of the question e.g state one of the themes of the play and Analyse the techniques the actor/director/designer used to convey it to the audience.  B mark (1) – How it impacted on you as an audience member.   X 10</vt:lpstr>
      <vt:lpstr>Example of acting techniques and what to write about in the analysis. You should be writing about… -The quality of characterisation - The number of parts the actor plays - The different ways that the actor uses his/her Voice - The different ways that the actor uses his/her movement - The relationship between spoken text and physical movement or gesture - Interaction with other actors throughout the performance - dramatic monologues, dialogue, stage directions, other proxemics.  - Working as an ensemble - The actor’s use of props - The actor/audience relationship – soliloquy, aside etc. - Changes in mood/atmosphere  </vt:lpstr>
      <vt:lpstr> Example of how set design helps communicate themes and ideas, and analysis.  You should be writing about… - Period and location  - The set – the scenery, furniture, and decorations used.  They may be illusionistic, stylised, or realistic in their representation.  - Colour flats, stage cloth, back cloths, cyclorama, hue, saturation, texture.  -   A representational approach -   Use of abstract ideas  -   Use of expressionistic ideas  -   The use of furniture and set dressing – the positioning, dimensions, fabric, colours etc.  -   Changes in mood/atmosphere     </vt:lpstr>
      <vt:lpstr>       Example of how lighting helps communicate themes and ideas.  You should be writing about… - Period - Time and place - Abstract lighting - Naturalistic lighting - The part lighting plays in the creation of expectation; building tension; releasing tension - The part lighting plays in conveying the structure - The part lighting plays in conveying the genre - The part lighting plays in portraying themes/issues/message - Symbolism - How lighting affects characterisation -How lighting creates mood and atmosphere       </vt:lpstr>
      <vt:lpstr>Analysis of dramatic impact and what it achieved to enhance YOUR understanding …  Contributed to the flow of the drama Contributed to the staging  Contributed to the overall purpose/message/themes  Contributed to the emotional response  Contributes to the awareness of issues e.g. social, cultural etc.  Contributed to characterisation and character relationships.  </vt:lpstr>
      <vt:lpstr>Analysis of dramatic impact and how it enhanced your understanding … - Your self-image - Interaction with other audience members and the performance  - Willingness to interact and remain open (the fourth wall) - Willing suspension of disbelief (verisimilitude of the drama) - Sympathies and empathy towards characters and relationships  - Identification with characters and events - Identification with common human experiences  - Acknowledgement of relevance within your own life and/or culture and society   - Physical expression of emotional reaction (catharsis)  </vt:lpstr>
      <vt:lpstr>A moment in the play which powerfully conveyed the theme of repression was when Andy confronted Mrs Wilson about the fact that St Philomena had been dropped as a Saint. When Andy comes home drunk because his frustration has spilled over, the actor uses the relationship between pitch and physical movement very well in that his unstable pitch, and unstable balance perfectly match the instability of his emotions at the time. His dethroning of St Philomena does not provide him with the upper hand, over Mrs Wilson, that he had hoped for; instead it spells the end of his relationship with Hanna who proclaims “ You’ll regret this day Andy Tracey.. You’ll regret it as long as you live.” His outburst is due to the repressed living circumstances which symbolises the repression forced upon Catholics at the time, therefore contributing to the overall message of the play.  This inspired my sympathy towards Andy, who’s life has been destroyed by the circumstances of culture and society.  It also made me reflect on my own culture and society, and how repression affects my life, and this is what helped enhance my understanding of the play as a whole.   (Not all of this is essential – it would take forever to write a performance analysis essay with paragraphs this long.  This example is designed to provide the different possibilities for a paragraph in response to the question at the beginning of the power point.)</vt:lpstr>
    </vt:vector>
  </TitlesOfParts>
  <Company>North Lanarkshire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Analysis</dc:title>
  <dc:creator>Elizabeth Caleb</dc:creator>
  <cp:lastModifiedBy>Elizabeth Caleb</cp:lastModifiedBy>
  <cp:revision>11</cp:revision>
  <dcterms:created xsi:type="dcterms:W3CDTF">2015-11-25T12:15:26Z</dcterms:created>
  <dcterms:modified xsi:type="dcterms:W3CDTF">2016-11-18T10:29:40Z</dcterms:modified>
</cp:coreProperties>
</file>